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70" r:id="rId3"/>
    <p:sldId id="271" r:id="rId4"/>
    <p:sldId id="272" r:id="rId5"/>
    <p:sldId id="257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3" r:id="rId14"/>
    <p:sldId id="267" r:id="rId15"/>
    <p:sldId id="268" r:id="rId16"/>
    <p:sldId id="269" r:id="rId17"/>
    <p:sldId id="273" r:id="rId18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93" autoAdjust="0"/>
    <p:restoredTop sz="86475" autoAdjust="0"/>
  </p:normalViewPr>
  <p:slideViewPr>
    <p:cSldViewPr>
      <p:cViewPr varScale="1">
        <p:scale>
          <a:sx n="116" d="100"/>
          <a:sy n="116" d="100"/>
        </p:scale>
        <p:origin x="1896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11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78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11515" y="178594"/>
            <a:ext cx="1839516" cy="57864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92969" y="178594"/>
            <a:ext cx="5411391" cy="57864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499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5453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189" y="4406801"/>
            <a:ext cx="7772176" cy="1361777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189" y="2906613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54438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92969" y="1946672"/>
            <a:ext cx="3625453" cy="4018359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25578" y="1946672"/>
            <a:ext cx="3625453" cy="4018359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4310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237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481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90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92135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endParaRPr lang="es-ES" noProof="0" smtClean="0">
              <a:sym typeface="Helvetica Light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1155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892969" y="178594"/>
            <a:ext cx="7358063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>
                <a:sym typeface="Helvetica Light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892969" y="1946672"/>
            <a:ext cx="7358063" cy="4018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>
                <a:sym typeface="Helvetica Light" charset="0"/>
              </a:rPr>
              <a:t>Click to edit Master text styles</a:t>
            </a:r>
          </a:p>
          <a:p>
            <a:pPr lvl="1"/>
            <a:r>
              <a:rPr lang="es-ES" smtClean="0">
                <a:sym typeface="Helvetica Light" charset="0"/>
              </a:rPr>
              <a:t>Second level</a:t>
            </a:r>
          </a:p>
          <a:p>
            <a:pPr lvl="2"/>
            <a:r>
              <a:rPr lang="es-ES" smtClean="0">
                <a:sym typeface="Helvetica Light" charset="0"/>
              </a:rPr>
              <a:t>Third level</a:t>
            </a:r>
          </a:p>
          <a:p>
            <a:pPr lvl="3"/>
            <a:r>
              <a:rPr lang="es-ES" smtClean="0">
                <a:sym typeface="Helvetica Light" charset="0"/>
              </a:rPr>
              <a:t>Fourth level</a:t>
            </a:r>
          </a:p>
          <a:p>
            <a:pPr lvl="4"/>
            <a:r>
              <a:rPr lang="es-ES" smtClean="0">
                <a:sym typeface="Helvetica Light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861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defTabSz="410751" rtl="0" eaLnBrk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+mj-lt"/>
          <a:ea typeface="+mj-ea"/>
          <a:cs typeface="+mj-cs"/>
          <a:sym typeface="Helvetica Light" charset="0"/>
        </a:defRPr>
      </a:lvl1pPr>
      <a:lvl2pPr algn="ctr" defTabSz="410751" rtl="0" eaLnBrk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2pPr>
      <a:lvl3pPr algn="ctr" defTabSz="410751" rtl="0" eaLnBrk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3pPr>
      <a:lvl4pPr algn="ctr" defTabSz="410751" rtl="0" eaLnBrk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4pPr>
      <a:lvl5pPr algn="ctr" defTabSz="410751" rtl="0" eaLnBrk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5pPr>
      <a:lvl6pPr marL="321457" algn="ctr" defTabSz="410751" rtl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6pPr>
      <a:lvl7pPr marL="642915" algn="ctr" defTabSz="410751" rtl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7pPr>
      <a:lvl8pPr marL="964372" algn="ctr" defTabSz="410751" rtl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8pPr>
      <a:lvl9pPr marL="1285829" algn="ctr" defTabSz="410751" rtl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9pPr>
    </p:titleStyle>
    <p:bodyStyle>
      <a:lvl1pPr marL="267881" indent="-267881" algn="l" defTabSz="410751" rtl="0" eaLnBrk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1pPr>
      <a:lvl2pPr marL="535762" indent="-267881" algn="l" defTabSz="410751" rtl="0" eaLnBrk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2pPr>
      <a:lvl3pPr marL="803643" indent="-267881" algn="l" defTabSz="410751" rtl="0" eaLnBrk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3pPr>
      <a:lvl4pPr marL="1071524" indent="-267881" algn="l" defTabSz="410751" rtl="0" eaLnBrk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4pPr>
      <a:lvl5pPr marL="1339406" indent="-267881" algn="l" defTabSz="410751" rtl="0" eaLnBrk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5pPr>
      <a:lvl6pPr marL="1660863" indent="-267881" algn="l" defTabSz="410751" rtl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6pPr>
      <a:lvl7pPr marL="1982320" indent="-267881" algn="l" defTabSz="410751" rtl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7pPr>
      <a:lvl8pPr marL="2303777" indent="-267881" algn="l" defTabSz="410751" rtl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8pPr>
      <a:lvl9pPr marL="2625235" indent="-267881" algn="l" defTabSz="410751" rtl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es-ES"/>
      </a:defPPr>
      <a:lvl1pPr marL="0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5" Type="http://schemas.openxmlformats.org/officeDocument/2006/relationships/image" Target="../media/image8.png"/><Relationship Id="rId4" Type="http://schemas.openxmlformats.org/officeDocument/2006/relationships/hyperlink" Target="//upload.wikimedia.org/wikipedia/commons/6/69/Angulos_del_circulo1.sv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hyperlink" Target="//upload.wikimedia.org/wikipedia/commons/e/e3/Angulos_inscritos.svg" TargetMode="External"/><Relationship Id="rId5" Type="http://schemas.openxmlformats.org/officeDocument/2006/relationships/hyperlink" Target="http://es.wikipedia.org/wiki/Di%C3%A1metro" TargetMode="External"/><Relationship Id="rId4" Type="http://schemas.openxmlformats.org/officeDocument/2006/relationships/hyperlink" Target="http://es.wikipedia.org/wiki/N%C3%BAmero_pi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hyperlink" Target="http://es.wikipedia.org/wiki/Circunferencia_goniom%C3%A9trica" TargetMode="External"/><Relationship Id="rId5" Type="http://schemas.openxmlformats.org/officeDocument/2006/relationships/hyperlink" Target="http://es.wikipedia.org/wiki/Radio_(geometr%C3%ADa)" TargetMode="External"/><Relationship Id="rId4" Type="http://schemas.openxmlformats.org/officeDocument/2006/relationships/hyperlink" Target="http://es.wikipedia.org/wiki/Coordenadas_cartesianas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hyperlink" Target="http://es.wikipedia.org/wiki/Espacio_vectorial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5" Type="http://schemas.openxmlformats.org/officeDocument/2006/relationships/image" Target="../media/image20.png"/><Relationship Id="rId10" Type="http://schemas.openxmlformats.org/officeDocument/2006/relationships/hyperlink" Target="//upload.wikimedia.org/wikipedia/commons/8/8f/Unit_circle.svg" TargetMode="External"/><Relationship Id="rId4" Type="http://schemas.openxmlformats.org/officeDocument/2006/relationships/hyperlink" Target="http://es.wikipedia.org/wiki/Coordenadas_polares" TargetMode="External"/><Relationship Id="rId9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hyperlink" Target="http://es.wikipedia.org/wiki/Per%C3%ADmetro" TargetMode="Externa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6.xml"/><Relationship Id="rId6" Type="http://schemas.openxmlformats.org/officeDocument/2006/relationships/hyperlink" Target="http://es.wikipedia.org/wiki/C%C3%ADrculo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Secante" TargetMode="External"/><Relationship Id="rId3" Type="http://schemas.openxmlformats.org/officeDocument/2006/relationships/audio" Target="../media/audio2.wav"/><Relationship Id="rId7" Type="http://schemas.openxmlformats.org/officeDocument/2006/relationships/hyperlink" Target="http://es.wikipedia.org/wiki/Cuerda_(geometr%C3%ADa)" TargetMode="Externa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hyperlink" Target="http://es.wikipedia.org/wiki/Di%C3%A1metro" TargetMode="External"/><Relationship Id="rId11" Type="http://schemas.openxmlformats.org/officeDocument/2006/relationships/hyperlink" Target="//upload.wikimedia.org/wikipedia/commons/7/73/Lineas_del_circulo.svg" TargetMode="External"/><Relationship Id="rId5" Type="http://schemas.openxmlformats.org/officeDocument/2006/relationships/hyperlink" Target="http://es.wikipedia.org/wiki/Radio_(geometr%C3%ADa)" TargetMode="External"/><Relationship Id="rId10" Type="http://schemas.openxmlformats.org/officeDocument/2006/relationships/hyperlink" Target="http://es.wikipedia.org/wiki/Arco_(geometr%C3%ADa)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://es.wikipedia.org/wiki/Recta_tangent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6.png"/><Relationship Id="rId4" Type="http://schemas.openxmlformats.org/officeDocument/2006/relationships/hyperlink" Target="//upload.wikimedia.org/wikipedia/commons/c/c2/Cercle_mediatrice_corde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 noChangeArrowheads="1"/>
          </p:cNvSpPr>
          <p:nvPr/>
        </p:nvSpPr>
        <p:spPr bwMode="auto">
          <a:xfrm>
            <a:off x="1259632" y="1628800"/>
            <a:ext cx="6400354" cy="3167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88892" tIns="50795" rIns="88892" bIns="50795" numCol="1" anchor="t" anchorCtr="0" compatLnSpc="1">
            <a:prstTxWarp prst="textNoShape">
              <a:avLst/>
            </a:prstTxWarp>
          </a:bodyPr>
          <a:lstStyle>
            <a:lvl1pPr marL="0" indent="0" algn="ctr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1pPr>
            <a:lvl2pPr marL="321457" indent="0" algn="ctr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2pPr>
            <a:lvl3pPr marL="642915" indent="0" algn="ctr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3pPr>
            <a:lvl4pPr marL="964372" indent="0" algn="ctr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4pPr>
            <a:lvl5pPr marL="1285829" indent="0" algn="ctr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5pPr>
            <a:lvl6pPr marL="1607287" indent="0" algn="ctr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6pPr>
            <a:lvl7pPr marL="1928744" indent="0" algn="ctr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7pPr>
            <a:lvl8pPr marL="2250201" indent="0" algn="ctr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8pPr>
            <a:lvl9pPr marL="2571659" indent="0" algn="ctr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9pPr>
          </a:lstStyle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r>
              <a:rPr lang="es-ES" sz="2300" kern="0" dirty="0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Área Académica: Matemáticas</a:t>
            </a:r>
            <a:endParaRPr lang="es-ES" sz="2300" kern="0" dirty="0" smtClean="0">
              <a:solidFill>
                <a:srgbClr val="888888"/>
              </a:solidFill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endParaRPr lang="es-ES" sz="2300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r>
              <a:rPr lang="es-ES" sz="2300" kern="0" dirty="0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Tema: Circunferencia</a:t>
            </a: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endParaRPr lang="es-ES" sz="2300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r>
              <a:rPr lang="es-ES" sz="2300" kern="0" dirty="0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Profesor(a): Paz María de Lourdes Cornejo Arteaga</a:t>
            </a:r>
            <a:endParaRPr lang="es-ES" sz="2300" kern="0" dirty="0" smtClean="0">
              <a:solidFill>
                <a:srgbClr val="888888"/>
              </a:solidFill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endParaRPr lang="es-ES" sz="2300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r>
              <a:rPr lang="es-ES" sz="2300" kern="0" dirty="0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Periodo: Julio-Diciembre 2015</a:t>
            </a:r>
            <a:endParaRPr lang="es-ES" sz="2300" kern="0" dirty="0" smtClean="0">
              <a:solidFill>
                <a:srgbClr val="888888"/>
              </a:solidFill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endParaRPr lang="es-ES" sz="2300" kern="0" dirty="0">
              <a:solidFill>
                <a:srgbClr val="888888"/>
              </a:solidFill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Click="0" advTm="2000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692696"/>
            <a:ext cx="7358063" cy="72008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sz="2500" dirty="0" smtClean="0"/>
              <a:t>ANGULOS DE UNA CIRCUNFERENCIA</a:t>
            </a:r>
            <a:endParaRPr lang="es-ES_tradnl" sz="25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3500" dirty="0"/>
              <a:t>Un ángulo, respecto de una circunferencia, pueden ser: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3500" dirty="0"/>
              <a:t>Ángulo central, si tiene su vértice en el centro </a:t>
            </a:r>
            <a:r>
              <a:rPr lang="es-ES" sz="3600" dirty="0" smtClean="0"/>
              <a:t>de esta. Sus lados contienen a dos radios.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3600" dirty="0" smtClean="0"/>
              <a:t>La amplitud de un ángulo central es igual a la del arco que abarca. </a:t>
            </a:r>
            <a:r>
              <a:rPr lang="es-ES" sz="3600" b="1" dirty="0" smtClean="0"/>
              <a:t>Ángulo inscrito</a:t>
            </a:r>
            <a:r>
              <a:rPr lang="es-ES" sz="3600" dirty="0" smtClean="0"/>
              <a:t>, si su vértice es un punto de la circunferencia y sus lados contienen dos cuerdas.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3600" dirty="0" smtClean="0"/>
              <a:t>La amplitud de un ángulo inscrito en una </a:t>
            </a:r>
            <a:r>
              <a:rPr lang="es-ES" sz="3600" dirty="0" err="1" smtClean="0"/>
              <a:t>semi</a:t>
            </a:r>
            <a:r>
              <a:rPr lang="es-ES" sz="3600" dirty="0" smtClean="0"/>
              <a:t> circunferencia equivale a la mayor parte del ángulo exterior que limita dicha base. </a:t>
            </a:r>
            <a:r>
              <a:rPr lang="es-ES" sz="3600" b="1" dirty="0" smtClean="0"/>
              <a:t>Ángulo </a:t>
            </a:r>
            <a:r>
              <a:rPr lang="es-ES" sz="3600" b="1" dirty="0" err="1" smtClean="0"/>
              <a:t>semi</a:t>
            </a:r>
            <a:r>
              <a:rPr lang="es-ES" sz="3600" b="1" dirty="0" smtClean="0"/>
              <a:t>-inscrito</a:t>
            </a:r>
            <a:r>
              <a:rPr lang="es-ES" sz="3600" dirty="0" smtClean="0"/>
              <a:t>, si su vértice es un punto de la circunferencia y sus lados contienen una cuerda y una recta tangente a la circunferencia. El vértice es el punto de tangencia.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3600" dirty="0" smtClean="0"/>
              <a:t>La amplitud de un ángulo </a:t>
            </a:r>
            <a:r>
              <a:rPr lang="es-ES" sz="3600" dirty="0" err="1" smtClean="0"/>
              <a:t>semi</a:t>
            </a:r>
            <a:r>
              <a:rPr lang="es-ES" sz="3600" dirty="0" smtClean="0"/>
              <a:t>-inscrito es la mitad de la del arco que abarca. </a:t>
            </a:r>
            <a:r>
              <a:rPr lang="es-ES" sz="3600" b="1" dirty="0" smtClean="0"/>
              <a:t>Ángulo interior</a:t>
            </a:r>
            <a:r>
              <a:rPr lang="es-ES" sz="3600" dirty="0" smtClean="0"/>
              <a:t>, si su vértice está en el interior de la circunferencia.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3600" dirty="0" smtClean="0"/>
              <a:t>La amplitud de un ángulo interior es la mitad de la suma de dos medidas: la del arco que abarcan sus lados más la del arco que abarcan sus prolongaciones. </a:t>
            </a:r>
            <a:r>
              <a:rPr lang="es-ES" sz="3600" b="1" dirty="0" smtClean="0"/>
              <a:t>Ángulo exterior</a:t>
            </a:r>
            <a:r>
              <a:rPr lang="es-ES" sz="3600" dirty="0" smtClean="0"/>
              <a:t>, si tiene su vértice en el exterior de la circunferencia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s-ES_trad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33333 L -2.5E-6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Archivo:Angulos del circulo1.sv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764704"/>
            <a:ext cx="6264696" cy="5660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sz="2500" dirty="0" smtClean="0"/>
              <a:t>LONGITUD DE LA CIRCUNFERENCIA</a:t>
            </a:r>
            <a:endParaRPr lang="es-ES_tradnl" sz="25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232150"/>
          </a:xfrm>
        </p:spPr>
        <p:txBody>
          <a:bodyPr/>
          <a:lstStyle/>
          <a:p>
            <a:pPr eaLnBrk="1" hangingPunct="1"/>
            <a:r>
              <a:rPr lang="es-ES" dirty="0" smtClean="0"/>
              <a:t>La longitud de una circunferencia es:</a:t>
            </a:r>
          </a:p>
          <a:p>
            <a:pPr eaLnBrk="1" hangingPunct="1"/>
            <a:r>
              <a:rPr lang="es-ES" dirty="0" smtClean="0"/>
              <a:t>donde es la longitud del radio.</a:t>
            </a:r>
          </a:p>
          <a:p>
            <a:pPr eaLnBrk="1" hangingPunct="1"/>
            <a:r>
              <a:rPr lang="es-ES" dirty="0" smtClean="0"/>
              <a:t>Pues (</a:t>
            </a:r>
            <a:r>
              <a:rPr lang="es-ES" dirty="0" smtClean="0">
                <a:hlinkClick r:id="rId4" tooltip="Número pi"/>
              </a:rPr>
              <a:t>número pi</a:t>
            </a:r>
            <a:r>
              <a:rPr lang="es-ES" dirty="0" smtClean="0"/>
              <a:t>), por definición, es el cociente entre la longitud de la circunferencia y el </a:t>
            </a:r>
            <a:r>
              <a:rPr lang="es-ES" dirty="0" smtClean="0">
                <a:hlinkClick r:id="rId5" tooltip="Diámetro"/>
              </a:rPr>
              <a:t>diámetro</a:t>
            </a:r>
            <a:r>
              <a:rPr lang="es-ES" dirty="0" smtClean="0"/>
              <a:t>:</a:t>
            </a:r>
          </a:p>
          <a:p>
            <a:pPr eaLnBrk="1" hangingPunct="1"/>
            <a:endParaRPr lang="es-ES_tradnl" dirty="0" smtClean="0"/>
          </a:p>
        </p:txBody>
      </p:sp>
      <p:pic>
        <p:nvPicPr>
          <p:cNvPr id="23554" name="Picture 2" descr="Archivo:Angulos inscritos.sv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701" y="3861048"/>
            <a:ext cx="3444403" cy="3112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323 0.61528 L 0.16337 -0.0217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00" y="-3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692696"/>
            <a:ext cx="8553480" cy="61434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sz="2500" dirty="0" smtClean="0"/>
              <a:t>ECUACIONES DE LA CIRCUNFERENCIA</a:t>
            </a:r>
            <a:endParaRPr lang="es-ES_tradnl" sz="25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8144" y="1594800"/>
            <a:ext cx="8686800" cy="4525962"/>
          </a:xfrm>
        </p:spPr>
        <p:txBody>
          <a:bodyPr>
            <a:normAutofit fontScale="92500"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2600" dirty="0" smtClean="0">
                <a:latin typeface="Copperplate Gothic Bold" pitchFamily="34" charset="0"/>
              </a:rPr>
              <a:t>En un sistema de </a:t>
            </a:r>
            <a:r>
              <a:rPr lang="es-ES" sz="2600" dirty="0" smtClean="0">
                <a:latin typeface="Copperplate Gothic Bold" pitchFamily="34" charset="0"/>
                <a:hlinkClick r:id="rId4" tooltip="Coordenadas cartesianas"/>
              </a:rPr>
              <a:t>coordenadas cartesianas</a:t>
            </a:r>
            <a:r>
              <a:rPr lang="es-ES" sz="2600" dirty="0" smtClean="0">
                <a:latin typeface="Copperplate Gothic Bold" pitchFamily="34" charset="0"/>
              </a:rPr>
              <a:t> </a:t>
            </a:r>
            <a:r>
              <a:rPr lang="es-ES" sz="2600" i="1" dirty="0" smtClean="0">
                <a:latin typeface="Copperplate Gothic Bold" pitchFamily="34" charset="0"/>
              </a:rPr>
              <a:t>x-y</a:t>
            </a:r>
            <a:r>
              <a:rPr lang="es-ES" sz="2600" dirty="0" smtClean="0">
                <a:latin typeface="Copperplate Gothic Bold" pitchFamily="34" charset="0"/>
              </a:rPr>
              <a:t>, la circunferencia con centro en el punto (</a:t>
            </a:r>
            <a:r>
              <a:rPr lang="es-ES" sz="2600" i="1" dirty="0" smtClean="0">
                <a:latin typeface="Copperplate Gothic Bold" pitchFamily="34" charset="0"/>
              </a:rPr>
              <a:t>a</a:t>
            </a:r>
            <a:r>
              <a:rPr lang="es-ES" sz="2600" dirty="0" smtClean="0">
                <a:latin typeface="Copperplate Gothic Bold" pitchFamily="34" charset="0"/>
              </a:rPr>
              <a:t>, </a:t>
            </a:r>
            <a:r>
              <a:rPr lang="es-ES" sz="2600" i="1" dirty="0" smtClean="0">
                <a:latin typeface="Copperplate Gothic Bold" pitchFamily="34" charset="0"/>
              </a:rPr>
              <a:t>b</a:t>
            </a:r>
            <a:r>
              <a:rPr lang="es-ES" sz="2600" dirty="0" smtClean="0">
                <a:latin typeface="Copperplate Gothic Bold" pitchFamily="34" charset="0"/>
              </a:rPr>
              <a:t>) y </a:t>
            </a:r>
            <a:r>
              <a:rPr lang="es-ES" sz="2600" dirty="0" smtClean="0">
                <a:latin typeface="Copperplate Gothic Bold" pitchFamily="34" charset="0"/>
                <a:hlinkClick r:id="rId5" tooltip="Radio (geometría)"/>
              </a:rPr>
              <a:t>radio</a:t>
            </a:r>
            <a:r>
              <a:rPr lang="es-ES" sz="2600" dirty="0" smtClean="0">
                <a:latin typeface="Copperplate Gothic Bold" pitchFamily="34" charset="0"/>
              </a:rPr>
              <a:t> </a:t>
            </a:r>
            <a:r>
              <a:rPr lang="es-ES" sz="2600" i="1" dirty="0" smtClean="0">
                <a:latin typeface="Copperplate Gothic Bold" pitchFamily="34" charset="0"/>
              </a:rPr>
              <a:t>r</a:t>
            </a:r>
            <a:r>
              <a:rPr lang="es-ES" sz="2600" dirty="0" smtClean="0">
                <a:latin typeface="Copperplate Gothic Bold" pitchFamily="34" charset="0"/>
              </a:rPr>
              <a:t> consta de todos los puntos (</a:t>
            </a:r>
            <a:r>
              <a:rPr lang="es-ES" sz="2600" i="1" dirty="0" smtClean="0">
                <a:latin typeface="Copperplate Gothic Bold" pitchFamily="34" charset="0"/>
              </a:rPr>
              <a:t>x</a:t>
            </a:r>
            <a:r>
              <a:rPr lang="es-ES" sz="2600" dirty="0" smtClean="0">
                <a:latin typeface="Copperplate Gothic Bold" pitchFamily="34" charset="0"/>
              </a:rPr>
              <a:t>, </a:t>
            </a:r>
            <a:r>
              <a:rPr lang="es-ES" sz="2600" i="1" dirty="0" smtClean="0">
                <a:latin typeface="Copperplate Gothic Bold" pitchFamily="34" charset="0"/>
              </a:rPr>
              <a:t>y</a:t>
            </a:r>
            <a:r>
              <a:rPr lang="es-ES" sz="2600" dirty="0" smtClean="0">
                <a:latin typeface="Copperplate Gothic Bold" pitchFamily="34" charset="0"/>
              </a:rPr>
              <a:t>) que satisfacen la ecuación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2600" dirty="0" smtClean="0">
                <a:latin typeface="Copperplate Gothic Bold" pitchFamily="34" charset="0"/>
              </a:rPr>
              <a:t>. Cuando el centro está en el origen (0, 0), la ecuación anterior se simplifica al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2600" dirty="0" smtClean="0">
                <a:latin typeface="Copperplate Gothic Bold" pitchFamily="34" charset="0"/>
              </a:rPr>
              <a:t>. La circunferencia con centro en el origen y de radio la unidad, es llamada </a:t>
            </a:r>
            <a:r>
              <a:rPr lang="es-ES" sz="2600" dirty="0" smtClean="0">
                <a:latin typeface="Copperplate Gothic Bold" pitchFamily="34" charset="0"/>
                <a:hlinkClick r:id="rId6" tooltip="Circunferencia goniométrica"/>
              </a:rPr>
              <a:t>circunferencia </a:t>
            </a:r>
            <a:r>
              <a:rPr lang="es-ES" sz="2600" dirty="0" err="1" smtClean="0">
                <a:latin typeface="Copperplate Gothic Bold" pitchFamily="34" charset="0"/>
                <a:hlinkClick r:id="rId6" tooltip="Circunferencia goniométrica"/>
              </a:rPr>
              <a:t>goniométrica</a:t>
            </a:r>
            <a:r>
              <a:rPr lang="es-ES" sz="2600" dirty="0" smtClean="0">
                <a:latin typeface="Copperplate Gothic Bold" pitchFamily="34" charset="0"/>
              </a:rPr>
              <a:t>, circunferencia unidad o circunferencia unitaria.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2600" dirty="0" smtClean="0">
                <a:latin typeface="Copperplate Gothic Bold" pitchFamily="34" charset="0"/>
              </a:rPr>
              <a:t>De la ecuación general de una circunferencia,</a:t>
            </a:r>
            <a:endParaRPr lang="es-ES" sz="3600" dirty="0" smtClean="0">
              <a:latin typeface="Copperplate Gothic Bold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s-ES_tradnl" dirty="0"/>
          </a:p>
        </p:txBody>
      </p:sp>
      <p:pic>
        <p:nvPicPr>
          <p:cNvPr id="21506" name="Picture 2" descr="(x-a)^2 + (y-b)^2=r^2 \,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5715000"/>
            <a:ext cx="4071937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2 Marcador de contenido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858000"/>
          </a:xfrm>
        </p:spPr>
        <p:txBody>
          <a:bodyPr/>
          <a:lstStyle/>
          <a:p>
            <a:pPr eaLnBrk="1" hangingPunct="1"/>
            <a:r>
              <a:rPr lang="es-ES_tradnl" smtClean="0">
                <a:solidFill>
                  <a:schemeClr val="tx1"/>
                </a:solidFill>
                <a:latin typeface="Arial" charset="0"/>
              </a:rPr>
              <a:t>se deduce</a:t>
            </a:r>
          </a:p>
          <a:p>
            <a:pPr eaLnBrk="1" hangingPunct="1"/>
            <a:endParaRPr lang="es-ES_tradnl" smtClean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es-ES" smtClean="0"/>
              <a:t>resultando:</a:t>
            </a:r>
          </a:p>
          <a:p>
            <a:pPr eaLnBrk="1" hangingPunct="1"/>
            <a:endParaRPr lang="es-ES" smtClean="0"/>
          </a:p>
          <a:p>
            <a:pPr eaLnBrk="1" hangingPunct="1"/>
            <a:endParaRPr lang="es-ES" smtClean="0"/>
          </a:p>
          <a:p>
            <a:pPr eaLnBrk="1" hangingPunct="1"/>
            <a:endParaRPr lang="es-ES" smtClean="0"/>
          </a:p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Si conocemos los puntos extremos de un diámetro:</a:t>
            </a:r>
          </a:p>
          <a:p>
            <a:pPr eaLnBrk="1" hangingPunct="1"/>
            <a:r>
              <a:rPr lang="es-ES" smtClean="0"/>
              <a:t>la ecuación de la circunferencia es:</a:t>
            </a:r>
            <a:endParaRPr lang="es-ES_tradnl" smtClean="0"/>
          </a:p>
        </p:txBody>
      </p:sp>
      <p:sp>
        <p:nvSpPr>
          <p:cNvPr id="20483" name="Rectangle 1"/>
          <p:cNvSpPr>
            <a:spLocks noChangeArrowheads="1"/>
          </p:cNvSpPr>
          <p:nvPr/>
        </p:nvSpPr>
        <p:spPr bwMode="auto">
          <a:xfrm>
            <a:off x="0" y="0"/>
            <a:ext cx="7747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s-ES_tradnl" sz="1100"/>
              <a:t>:</a:t>
            </a:r>
          </a:p>
          <a:p>
            <a:pPr lvl="1" eaLnBrk="0" hangingPunct="0"/>
            <a:r>
              <a:rPr lang="es-ES_tradnl"/>
              <a:t>  </a:t>
            </a:r>
            <a:endParaRPr lang="es-ES_tradnl" sz="1300"/>
          </a:p>
          <a:p>
            <a:pPr eaLnBrk="0" hangingPunct="0"/>
            <a:endParaRPr lang="es-ES_tradnl"/>
          </a:p>
        </p:txBody>
      </p:sp>
      <p:pic>
        <p:nvPicPr>
          <p:cNvPr id="24580" name="Picture 4" descr="x^2+y^2+Dx+Ey+F=0 \,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285750"/>
            <a:ext cx="5386387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7" name="Picture 11" descr="b = -\frac{E}{2}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3214688"/>
            <a:ext cx="114300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8" name="Picture 12" descr="r = \sqrt{a^2 + b^2-F}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2428875"/>
            <a:ext cx="31432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0" descr="a = -\frac{D}{2}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1571625"/>
            <a:ext cx="1071562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0" name="Picture 14" descr="(x_1,y_1), (x_2,y_2)\,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714875"/>
            <a:ext cx="216058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s-ES_tradnl" sz="1100"/>
              <a:t>:</a:t>
            </a:r>
          </a:p>
          <a:p>
            <a:pPr lvl="1" eaLnBrk="0" hangingPunct="0"/>
            <a:r>
              <a:rPr lang="es-ES_tradnl"/>
              <a:t>  </a:t>
            </a:r>
            <a:endParaRPr lang="es-ES_tradnl" sz="1200"/>
          </a:p>
          <a:p>
            <a:pPr eaLnBrk="0" hangingPunct="0"/>
            <a:endParaRPr lang="es-ES_tradnl"/>
          </a:p>
        </p:txBody>
      </p:sp>
      <p:pic>
        <p:nvPicPr>
          <p:cNvPr id="24592" name="Picture 16" descr="(x-x_1)(x-x_2)+(y-y_1)(y-y_2)=0.\,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6000750"/>
            <a:ext cx="6878638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2500" b="1" dirty="0" smtClean="0"/>
              <a:t>Ecuación vectorial de la circunferencia</a:t>
            </a:r>
            <a:br>
              <a:rPr lang="es-ES" sz="2500" b="1" dirty="0" smtClean="0"/>
            </a:br>
            <a:endParaRPr lang="es-ES_tradnl" sz="2500" dirty="0"/>
          </a:p>
        </p:txBody>
      </p:sp>
      <p:sp>
        <p:nvSpPr>
          <p:cNvPr id="21507" name="2 Marcador de contenido"/>
          <p:cNvSpPr>
            <a:spLocks noGrp="1"/>
          </p:cNvSpPr>
          <p:nvPr>
            <p:ph idx="1"/>
          </p:nvPr>
        </p:nvSpPr>
        <p:spPr>
          <a:xfrm>
            <a:off x="0" y="1071563"/>
            <a:ext cx="9144000" cy="5786437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s-ES" sz="2800" dirty="0" smtClean="0"/>
              <a:t>La circunferencia con centro en el origen y radio R, tiene por ecuación </a:t>
            </a:r>
            <a:r>
              <a:rPr lang="es-ES" sz="2800" dirty="0" smtClean="0">
                <a:hlinkClick r:id="rId4" tooltip="Espacio vectorial"/>
              </a:rPr>
              <a:t>vectorial</a:t>
            </a:r>
            <a:r>
              <a:rPr lang="es-ES" sz="2800" dirty="0" smtClean="0"/>
              <a:t>:</a:t>
            </a:r>
          </a:p>
          <a:p>
            <a:pPr eaLnBrk="1" hangingPunct="1">
              <a:spcBef>
                <a:spcPts val="600"/>
              </a:spcBef>
            </a:pPr>
            <a:endParaRPr lang="es-ES" sz="2800" dirty="0" smtClean="0"/>
          </a:p>
          <a:p>
            <a:pPr eaLnBrk="1" hangingPunct="1">
              <a:spcBef>
                <a:spcPts val="600"/>
              </a:spcBef>
            </a:pPr>
            <a:r>
              <a:rPr lang="es-ES" sz="2800" dirty="0" smtClean="0"/>
              <a:t>DONDE        es el parámetro de la curva, además cabe destacar que                         </a:t>
            </a:r>
          </a:p>
          <a:p>
            <a:pPr eaLnBrk="1" hangingPunct="1">
              <a:spcBef>
                <a:spcPts val="600"/>
              </a:spcBef>
              <a:buFont typeface="Wingdings 2" pitchFamily="18" charset="2"/>
              <a:buNone/>
            </a:pPr>
            <a:r>
              <a:rPr lang="es-ES" sz="2800" dirty="0" smtClean="0"/>
              <a:t>     Se puede deducir fácilmente desde la ecuación cartesiana, ya que la componente X y la componente Y, al cuadrado y sumadas deben dar por resultado el radio de la circunferencia al cuadrado. En el espacio esta misma ecuación da como resultado un cilindro, dejando el parámetro Z libre.</a:t>
            </a:r>
          </a:p>
        </p:txBody>
      </p:sp>
      <p:pic>
        <p:nvPicPr>
          <p:cNvPr id="25604" name="Picture 4" descr="\vec r\ =\langle R\cos(\theta),R\sin(\theta)\rangle \,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2428875"/>
            <a:ext cx="41021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9" descr="\theta \,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2928938"/>
            <a:ext cx="32067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s-ES_tradnl"/>
              <a:t>e   </a:t>
            </a:r>
            <a:r>
              <a:rPr lang="es-ES_tradnl" sz="1200"/>
              <a:t> </a:t>
            </a:r>
            <a:endParaRPr lang="es-ES_tradnl"/>
          </a:p>
        </p:txBody>
      </p:sp>
      <p:pic>
        <p:nvPicPr>
          <p:cNvPr id="25611" name="Picture 11" descr="\theta\in[0,2\pi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3571875"/>
            <a:ext cx="1646238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3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692696"/>
            <a:ext cx="5767263" cy="58611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2500" b="1" dirty="0" smtClean="0"/>
              <a:t>Ecuación en coordenadas polares</a:t>
            </a:r>
            <a:endParaRPr lang="es-ES_tradnl" sz="2500" dirty="0"/>
          </a:p>
        </p:txBody>
      </p:sp>
      <p:sp>
        <p:nvSpPr>
          <p:cNvPr id="22531" name="2 Marcador de contenido"/>
          <p:cNvSpPr>
            <a:spLocks noGrp="1"/>
          </p:cNvSpPr>
          <p:nvPr>
            <p:ph idx="1"/>
          </p:nvPr>
        </p:nvSpPr>
        <p:spPr>
          <a:xfrm>
            <a:off x="0" y="1200828"/>
            <a:ext cx="8622704" cy="3313343"/>
          </a:xfrm>
        </p:spPr>
        <p:txBody>
          <a:bodyPr/>
          <a:lstStyle/>
          <a:p>
            <a:pPr eaLnBrk="1" hangingPunct="1"/>
            <a:r>
              <a:rPr lang="es-ES" dirty="0" smtClean="0"/>
              <a:t>Cuando la circunferencia tiene centro en el origen y el radio es </a:t>
            </a:r>
            <a:r>
              <a:rPr lang="es-ES" i="1" dirty="0" smtClean="0"/>
              <a:t>c</a:t>
            </a:r>
            <a:r>
              <a:rPr lang="es-ES" dirty="0" smtClean="0"/>
              <a:t>, se describe en </a:t>
            </a:r>
            <a:r>
              <a:rPr lang="es-ES" dirty="0" smtClean="0">
                <a:hlinkClick r:id="rId4" tooltip="Coordenadas polares"/>
              </a:rPr>
              <a:t>coordenadas polares</a:t>
            </a:r>
            <a:r>
              <a:rPr lang="es-ES" dirty="0" smtClean="0"/>
              <a:t> como </a:t>
            </a:r>
          </a:p>
          <a:p>
            <a:pPr eaLnBrk="1" hangingPunct="1"/>
            <a:endParaRPr lang="es-ES_tradnl" dirty="0" smtClean="0"/>
          </a:p>
          <a:p>
            <a:pPr eaLnBrk="1" hangingPunct="1"/>
            <a:r>
              <a:rPr lang="es-ES" dirty="0" smtClean="0"/>
              <a:t>Cuando el centro no está en el origen, sino en el punto         y el radio es    la ecuación se transforma en</a:t>
            </a:r>
          </a:p>
        </p:txBody>
      </p:sp>
      <p:pic>
        <p:nvPicPr>
          <p:cNvPr id="26626" name="Picture 2" descr="(r,\theta) \,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2214563"/>
            <a:ext cx="71437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 descr=" r=c. \,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2714625"/>
            <a:ext cx="8572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6" descr="(s,\alpha) \,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7" y="3709194"/>
            <a:ext cx="64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8" descr="c \,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922" y="3723481"/>
            <a:ext cx="300038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s-ES_tradnl" sz="1100"/>
              <a:t>:</a:t>
            </a:r>
          </a:p>
          <a:p>
            <a:pPr lvl="1" eaLnBrk="0" hangingPunct="0"/>
            <a:r>
              <a:rPr lang="es-ES_tradnl"/>
              <a:t>  </a:t>
            </a:r>
            <a:endParaRPr lang="es-ES_tradnl" sz="1300"/>
          </a:p>
          <a:p>
            <a:pPr eaLnBrk="0" hangingPunct="0"/>
            <a:endParaRPr lang="es-ES_tradnl"/>
          </a:p>
        </p:txBody>
      </p:sp>
      <p:pic>
        <p:nvPicPr>
          <p:cNvPr id="26634" name="Picture 10" descr="r^2 - 2 s r\, \cos(\theta - \alpha) + s^2 = c^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691063"/>
            <a:ext cx="40719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6" name="Picture 12" descr="Archivo:Unit circle.svg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892140"/>
            <a:ext cx="25717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266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47664" y="2060848"/>
            <a:ext cx="5767263" cy="586110"/>
          </a:xfrm>
        </p:spPr>
        <p:txBody>
          <a:bodyPr>
            <a:normAutofit fontScale="90000"/>
          </a:bodyPr>
          <a:lstStyle/>
          <a:p>
            <a:r>
              <a:rPr lang="es-ES_tradnl" sz="2500" dirty="0" smtClean="0"/>
              <a:t/>
            </a:r>
            <a:br>
              <a:rPr lang="es-ES_tradnl" sz="2500" dirty="0" smtClean="0"/>
            </a:br>
            <a:r>
              <a:rPr lang="es-ES_tradnl" sz="2500" dirty="0"/>
              <a:t/>
            </a:r>
            <a:br>
              <a:rPr lang="es-ES_tradnl" sz="2500" dirty="0"/>
            </a:br>
            <a:r>
              <a:rPr lang="es-ES_tradnl" sz="2500" dirty="0" smtClean="0"/>
              <a:t/>
            </a:r>
            <a:br>
              <a:rPr lang="es-ES_tradnl" sz="2500" dirty="0" smtClean="0"/>
            </a:br>
            <a:r>
              <a:rPr lang="es-ES_tradnl" sz="2500" dirty="0"/>
              <a:t/>
            </a:r>
            <a:br>
              <a:rPr lang="es-ES_tradnl" sz="2500" dirty="0"/>
            </a:br>
            <a:r>
              <a:rPr lang="es-ES_tradnl" sz="2500" dirty="0" smtClean="0"/>
              <a:t/>
            </a:r>
            <a:br>
              <a:rPr lang="es-ES_tradnl" sz="2500" dirty="0" smtClean="0"/>
            </a:br>
            <a:r>
              <a:rPr lang="es-ES_tradnl" sz="2500" dirty="0"/>
              <a:t/>
            </a:r>
            <a:br>
              <a:rPr lang="es-ES_tradnl" sz="2500" dirty="0"/>
            </a:br>
            <a:r>
              <a:rPr lang="es-ES_tradnl" sz="2500" dirty="0" smtClean="0"/>
              <a:t>BILBIOGRAFIA</a:t>
            </a:r>
            <a:br>
              <a:rPr lang="es-ES_tradnl" sz="2500" dirty="0" smtClean="0"/>
            </a:br>
            <a:r>
              <a:rPr lang="es-ES_tradnl" sz="2500" dirty="0" smtClean="0"/>
              <a:t/>
            </a:r>
            <a:br>
              <a:rPr lang="es-ES_tradnl" sz="2500" dirty="0" smtClean="0"/>
            </a:br>
            <a:r>
              <a:rPr lang="es-ES_tradnl" sz="2500" dirty="0"/>
              <a:t/>
            </a:r>
            <a:br>
              <a:rPr lang="es-ES_tradnl" sz="2500" dirty="0"/>
            </a:br>
            <a:r>
              <a:rPr lang="es-ES" sz="2400" dirty="0" smtClean="0"/>
              <a:t>Geometría </a:t>
            </a:r>
            <a:r>
              <a:rPr lang="es-ES" sz="2400" dirty="0"/>
              <a:t>Analítica</a:t>
            </a:r>
            <a:r>
              <a:rPr lang="es-MX" sz="2400" dirty="0"/>
              <a:t/>
            </a:r>
            <a:br>
              <a:rPr lang="es-MX" sz="2400" dirty="0"/>
            </a:br>
            <a:r>
              <a:rPr lang="es-ES" sz="2400" dirty="0"/>
              <a:t>Benjamín Garza Olvera</a:t>
            </a:r>
            <a:r>
              <a:rPr lang="es-MX" sz="2400" dirty="0"/>
              <a:t/>
            </a:r>
            <a:br>
              <a:rPr lang="es-MX" sz="2400" dirty="0"/>
            </a:br>
            <a:r>
              <a:rPr lang="es-ES" sz="2400" dirty="0"/>
              <a:t>Ed. Pearson</a:t>
            </a:r>
            <a:r>
              <a:rPr lang="es-MX" sz="2400" dirty="0"/>
              <a:t/>
            </a:r>
            <a:br>
              <a:rPr lang="es-MX" sz="2400" dirty="0"/>
            </a:br>
            <a:r>
              <a:rPr lang="es-ES" sz="2400" dirty="0"/>
              <a:t> </a:t>
            </a:r>
            <a:r>
              <a:rPr lang="es-MX" sz="2400" dirty="0"/>
              <a:t/>
            </a:r>
            <a:br>
              <a:rPr lang="es-MX" sz="2400" dirty="0"/>
            </a:br>
            <a:r>
              <a:rPr lang="es-ES" sz="2400" dirty="0"/>
              <a:t>Geometría Analítica</a:t>
            </a:r>
            <a:r>
              <a:rPr lang="es-MX" sz="2400" dirty="0"/>
              <a:t/>
            </a:r>
            <a:br>
              <a:rPr lang="es-MX" sz="2400" dirty="0"/>
            </a:br>
            <a:r>
              <a:rPr lang="es-ES" sz="2400" dirty="0" err="1"/>
              <a:t>Arquímidez</a:t>
            </a:r>
            <a:r>
              <a:rPr lang="es-ES" sz="2400" dirty="0"/>
              <a:t> Caballero</a:t>
            </a:r>
            <a:r>
              <a:rPr lang="es-MX" sz="2400" dirty="0"/>
              <a:t/>
            </a:r>
            <a:br>
              <a:rPr lang="es-MX" sz="2400" dirty="0"/>
            </a:br>
            <a:r>
              <a:rPr lang="es-ES" sz="2400" dirty="0"/>
              <a:t> Ed. Esfinge </a:t>
            </a:r>
            <a:r>
              <a:rPr lang="es-MX" sz="2400" dirty="0"/>
              <a:t/>
            </a:r>
            <a:br>
              <a:rPr lang="es-MX" sz="2400" dirty="0"/>
            </a:br>
            <a:r>
              <a:rPr lang="es-ES_tradnl" sz="2500" dirty="0"/>
              <a:t/>
            </a:r>
            <a:br>
              <a:rPr lang="es-ES_tradnl" sz="2500" dirty="0"/>
            </a:br>
            <a:r>
              <a:rPr lang="es-ES_tradnl" sz="2500" dirty="0" smtClean="0"/>
              <a:t> </a:t>
            </a:r>
            <a:endParaRPr lang="es-ES_tradnl" sz="2500" dirty="0"/>
          </a:p>
        </p:txBody>
      </p:sp>
      <p:sp>
        <p:nvSpPr>
          <p:cNvPr id="22536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s-ES_tradnl" sz="1100"/>
              <a:t>:</a:t>
            </a:r>
          </a:p>
          <a:p>
            <a:pPr lvl="1" eaLnBrk="0" hangingPunct="0"/>
            <a:r>
              <a:rPr lang="es-ES_tradnl"/>
              <a:t>  </a:t>
            </a:r>
            <a:endParaRPr lang="es-ES_tradnl" sz="1300"/>
          </a:p>
          <a:p>
            <a:pPr eaLnBrk="0" hangingPunct="0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548506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 noChangeArrowheads="1"/>
          </p:cNvSpPr>
          <p:nvPr/>
        </p:nvSpPr>
        <p:spPr bwMode="auto">
          <a:xfrm>
            <a:off x="395536" y="1484784"/>
            <a:ext cx="8229823" cy="3960440"/>
          </a:xfrm>
          <a:prstGeom prst="rect">
            <a:avLst/>
          </a:prstGeom>
          <a:ln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88892" tIns="50795" rIns="88892" bIns="50795" numCol="1" anchor="t" anchorCtr="0" compatLnSpc="1">
            <a:prstTxWarp prst="textNoShape">
              <a:avLst/>
            </a:prstTxWarp>
          </a:bodyPr>
          <a:lstStyle>
            <a:lvl1pPr marL="267881" indent="-267881" algn="l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1pPr>
            <a:lvl2pPr marL="535762" indent="-267881" algn="l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2pPr>
            <a:lvl3pPr marL="803643" indent="-267881" algn="l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3pPr>
            <a:lvl4pPr marL="1071524" indent="-267881" algn="l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4pPr>
            <a:lvl5pPr marL="1339406" indent="-267881" algn="l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5pPr>
            <a:lvl6pPr marL="1660863" indent="-267881" algn="l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6pPr>
            <a:lvl7pPr marL="1982320" indent="-267881" algn="l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7pPr>
            <a:lvl8pPr marL="2303777" indent="-267881" algn="l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8pPr>
            <a:lvl9pPr marL="2625235" indent="-267881" algn="l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9pPr>
          </a:lstStyle>
          <a:p>
            <a:pPr marL="0" indent="0" algn="ctr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r>
              <a:rPr lang="es-MX" sz="2500" b="1" kern="0" dirty="0" err="1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Abstract</a:t>
            </a:r>
            <a:endParaRPr lang="es-MX" sz="2500" b="1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endParaRPr lang="es-MX" sz="2000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r>
              <a:rPr lang="en-US" sz="2000" kern="0" dirty="0" smtClean="0"/>
              <a:t>Analytic geometry studies geometric figures using basic techniques of mathematical analysis and algebra in a given coordinate system. </a:t>
            </a:r>
            <a:br>
              <a:rPr lang="en-US" sz="2000" kern="0" dirty="0" smtClean="0"/>
            </a:br>
            <a:r>
              <a:rPr lang="en-US" sz="2000" b="1" kern="0" dirty="0" smtClean="0"/>
              <a:t>Keywords: geometry, analysis, algebra, coordinates.</a:t>
            </a: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endParaRPr lang="en-US" sz="2000" b="1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marL="0" indent="0" algn="ctr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r>
              <a:rPr lang="es-MX" sz="2500" b="1" kern="0" dirty="0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Resumen </a:t>
            </a: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endParaRPr lang="es-MX" sz="2000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r>
              <a:rPr lang="es-ES" sz="2000" kern="0" dirty="0" smtClean="0">
                <a:solidFill>
                  <a:schemeClr val="tx1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La geometría analítica estudia las figuras geométricas mediante técnicas básicas del análisis matemático y del álgebra en un determinado sistema de coordenadas. </a:t>
            </a: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r>
              <a:rPr lang="es-ES" sz="2000" b="1" kern="0" dirty="0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Palabras clave: geometría, </a:t>
            </a:r>
            <a:r>
              <a:rPr lang="es-ES" sz="2000" b="1" kern="0" dirty="0" smtClean="0">
                <a:solidFill>
                  <a:schemeClr val="tx1"/>
                </a:solidFill>
              </a:rPr>
              <a:t>analítica, algebra, coordenadas</a:t>
            </a:r>
            <a:r>
              <a:rPr lang="es-ES" sz="2000" kern="0" dirty="0" smtClean="0">
                <a:solidFill>
                  <a:schemeClr val="tx1"/>
                </a:solidFill>
              </a:rPr>
              <a:t>. </a:t>
            </a:r>
            <a:endParaRPr lang="es-ES" sz="2000" kern="0" dirty="0"/>
          </a:p>
        </p:txBody>
      </p:sp>
    </p:spTree>
    <p:extLst>
      <p:ext uri="{BB962C8B-B14F-4D97-AF65-F5344CB8AC3E}">
        <p14:creationId xmlns:p14="http://schemas.microsoft.com/office/powerpoint/2010/main" val="8186618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2348880"/>
            <a:ext cx="8064896" cy="258532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dirty="0"/>
              <a:t>Que el alumno reconozca  la importancia de la relación del álgebra con la Geometría y sea capaz de aplicar conceptos para resolver problemas relacionados con distancias entre </a:t>
            </a:r>
            <a:r>
              <a:rPr lang="es-ES" dirty="0" smtClean="0"/>
              <a:t>puntos, identificar </a:t>
            </a:r>
            <a:r>
              <a:rPr lang="es-ES" dirty="0"/>
              <a:t>cuando una función representa una recta, sus propiedades y características para  su aplicación a temas </a:t>
            </a:r>
            <a:r>
              <a:rPr lang="es-ES" dirty="0" smtClean="0"/>
              <a:t>subsecuentes, pueda</a:t>
            </a:r>
            <a:r>
              <a:rPr lang="es-MX" dirty="0"/>
              <a:t> </a:t>
            </a:r>
            <a:r>
              <a:rPr lang="es-ES" dirty="0" smtClean="0"/>
              <a:t>identificar </a:t>
            </a:r>
            <a:r>
              <a:rPr lang="es-ES" dirty="0"/>
              <a:t>las diferentes formas de la ecuación de una circunferencia y resolver ejercicios y problemas de este lugar </a:t>
            </a:r>
            <a:r>
              <a:rPr lang="es-ES" dirty="0" smtClean="0"/>
              <a:t>geométrico, así mismo</a:t>
            </a:r>
            <a:r>
              <a:rPr lang="es-MX" dirty="0"/>
              <a:t> </a:t>
            </a:r>
            <a:r>
              <a:rPr lang="es-MX" dirty="0" smtClean="0"/>
              <a:t> </a:t>
            </a:r>
            <a:r>
              <a:rPr lang="es-ES" dirty="0" smtClean="0"/>
              <a:t>identificar </a:t>
            </a:r>
            <a:r>
              <a:rPr lang="es-ES" dirty="0"/>
              <a:t>las diferentes formas de la ecuación de una </a:t>
            </a:r>
            <a:r>
              <a:rPr lang="es-ES" dirty="0" smtClean="0"/>
              <a:t>parábola y de </a:t>
            </a:r>
            <a:r>
              <a:rPr lang="es-ES" dirty="0"/>
              <a:t>una elipse y resolver ejercicios y problemas de este lugar geométrico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683568" y="1412776"/>
            <a:ext cx="6408712" cy="5539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b="1" dirty="0" smtClean="0">
                <a:latin typeface="CarnivalMF" pitchFamily="2" charset="0"/>
              </a:rPr>
              <a:t>Objetivos de aprendizaje </a:t>
            </a:r>
            <a:endParaRPr lang="es-MX" sz="3000" b="1" dirty="0">
              <a:latin typeface="CarnivalMF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774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850448"/>
            <a:ext cx="6264696" cy="5539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b="1" dirty="0" smtClean="0">
                <a:latin typeface="CarnivalMF" pitchFamily="2" charset="0"/>
              </a:rPr>
              <a:t>Competencias extendidas</a:t>
            </a:r>
            <a:endParaRPr lang="es-MX" sz="3000" b="1" dirty="0">
              <a:latin typeface="CarnivalMF" pitchFamily="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187624" y="2713536"/>
            <a:ext cx="7056784" cy="230832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ES" b="1" dirty="0"/>
              <a:t>Construye e interpreta modelos matemáticos mediante la aplicación de procedimientos aritméticos, algebraicos, geométricos y </a:t>
            </a:r>
            <a:r>
              <a:rPr lang="es-ES" b="1" dirty="0" err="1"/>
              <a:t>variacionales</a:t>
            </a:r>
            <a:r>
              <a:rPr lang="es-ES" b="1" dirty="0"/>
              <a:t>, para la comprensión y análisis de situaciones reales, hipotéticas o formales.</a:t>
            </a:r>
            <a:endParaRPr lang="es-MX" dirty="0"/>
          </a:p>
          <a:p>
            <a:pPr algn="just"/>
            <a:r>
              <a:rPr lang="es-ES" b="1" dirty="0"/>
              <a:t>Usa las </a:t>
            </a:r>
            <a:r>
              <a:rPr lang="es-ES" b="1" dirty="0" err="1"/>
              <a:t>TIC’s</a:t>
            </a:r>
            <a:r>
              <a:rPr lang="es-ES" b="1" dirty="0"/>
              <a:t> para explorar ideas matemáticas, para la comprensión conceptual, la construcción de conjeturas, la comunicación de ideas, la resolución de problemas y la construcción de modelos.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91327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906699" y="4365104"/>
            <a:ext cx="5486177" cy="56703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2800" dirty="0" smtClean="0"/>
              <a:t>¿Qué es la  circunferencia?</a:t>
            </a:r>
            <a:endParaRPr lang="es-ES_tradnl" sz="28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2438"/>
            <a:ext cx="6191250" cy="1039812"/>
          </a:xfrm>
        </p:spPr>
        <p:txBody>
          <a:bodyPr/>
          <a:lstStyle/>
          <a:p>
            <a:pPr eaLnBrk="1" hangingPunct="1"/>
            <a:r>
              <a:rPr lang="es-ES" sz="1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Una circunferencia es el conjunto de todos los puntos de un plano que equidistan de otro punto fijo llamado centro</a:t>
            </a:r>
            <a:r>
              <a:rPr lang="es-ES" sz="1800" smtClean="0"/>
              <a:t>.</a:t>
            </a:r>
            <a:endParaRPr lang="es-ES_tradnl" sz="1800" smtClean="0"/>
          </a:p>
        </p:txBody>
      </p:sp>
      <p:pic>
        <p:nvPicPr>
          <p:cNvPr id="1030" name="Picture 6" descr="http://2.bp.blogspot.com/-_blIcHmYRts/TWBll1KXi9I/AAAAAAAAARY/1aeklCyDtlw/s1600/500px-Circle_-_black_simple_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0"/>
            <a:ext cx="4762500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458200" cy="5207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sz="2000" dirty="0" smtClean="0"/>
              <a:t>¿EN QUE SE DIFERENCIA UNA CIRCUNFERENCIA DE UN CIRCULO?</a:t>
            </a:r>
            <a:endParaRPr lang="es-ES_tradnl" sz="2000" dirty="0"/>
          </a:p>
        </p:txBody>
      </p:sp>
      <p:pic>
        <p:nvPicPr>
          <p:cNvPr id="5" name="Picture 2" descr="http://1.bp.blogspot.com/_mYcBoE9RZdU/S-7koxcpqFI/AAAAAAAAAt4/mX-zXEchsdg/s320/circulo1.png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780928"/>
            <a:ext cx="3028950" cy="2809875"/>
          </a:xfrm>
        </p:spPr>
      </p:pic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251520" y="2276872"/>
            <a:ext cx="4501703" cy="3589015"/>
          </a:xfrm>
        </p:spPr>
        <p:txBody>
          <a:bodyPr>
            <a:normAutofit/>
          </a:bodyPr>
          <a:lstStyle/>
          <a:p>
            <a:pPr marL="342900" indent="-342900"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800" dirty="0" smtClean="0">
                <a:solidFill>
                  <a:srgbClr val="FF0000"/>
                </a:solidFill>
                <a:latin typeface="Copperplate Gothic Bold" pitchFamily="34" charset="0"/>
              </a:rPr>
              <a:t>LA CIRCUNFERENCIA  SE MIDE EN LONGITUD Y EL CIRCULO EN AREA. ES DECIR:</a:t>
            </a:r>
            <a:r>
              <a:rPr lang="es-ES" sz="1800" dirty="0" smtClean="0">
                <a:latin typeface="Copperplate Gothic Bold" pitchFamily="34" charset="0"/>
              </a:rPr>
              <a:t> La circunferencia sólo posee longitud. Se distingue del </a:t>
            </a:r>
            <a:r>
              <a:rPr lang="es-ES" sz="1800" dirty="0" smtClean="0">
                <a:latin typeface="Copperplate Gothic Bold" pitchFamily="34" charset="0"/>
                <a:hlinkClick r:id="rId6" tooltip="Círculo"/>
              </a:rPr>
              <a:t>círculo</a:t>
            </a:r>
            <a:r>
              <a:rPr lang="es-ES" sz="1800" dirty="0" smtClean="0">
                <a:latin typeface="Copperplate Gothic Bold" pitchFamily="34" charset="0"/>
              </a:rPr>
              <a:t> en que éste es el lugar geométrico de los puntos contenidos en una circunferencia determinada; es decir, la circunferencia es el </a:t>
            </a:r>
            <a:r>
              <a:rPr lang="es-ES" sz="1800" dirty="0" smtClean="0">
                <a:latin typeface="Copperplate Gothic Bold" pitchFamily="34" charset="0"/>
                <a:hlinkClick r:id="rId7" tooltip="Perímetro"/>
              </a:rPr>
              <a:t>perímetro</a:t>
            </a:r>
            <a:r>
              <a:rPr lang="es-ES" sz="1800" dirty="0" smtClean="0">
                <a:latin typeface="Copperplate Gothic Bold" pitchFamily="34" charset="0"/>
              </a:rPr>
              <a:t> del círculo cuya superficie contiene</a:t>
            </a:r>
            <a:endParaRPr lang="es-ES_tradnl" sz="1800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08104" y="556890"/>
            <a:ext cx="3535015" cy="58611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sz="2000" dirty="0" smtClean="0">
                <a:latin typeface="Copperplate Gothic Bold" pitchFamily="34" charset="0"/>
              </a:rPr>
              <a:t>ELEMENTOS DE LA CIRCUNFERENCIA</a:t>
            </a:r>
            <a:endParaRPr lang="es-ES_tradnl" sz="2000" dirty="0">
              <a:latin typeface="Copperplate Gothic Bol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313" y="1357313"/>
            <a:ext cx="5053012" cy="4946650"/>
          </a:xfrm>
        </p:spPr>
        <p:txBody>
          <a:bodyPr>
            <a:normAutofit fontScale="92500" lnSpcReduction="20000"/>
          </a:bodyPr>
          <a:lstStyle/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1800" b="1" dirty="0" smtClean="0">
                <a:solidFill>
                  <a:srgbClr val="00B0F0"/>
                </a:solidFill>
              </a:rPr>
              <a:t>Centro</a:t>
            </a:r>
            <a:r>
              <a:rPr lang="es-ES" sz="1800" dirty="0" smtClean="0">
                <a:solidFill>
                  <a:srgbClr val="00B0F0"/>
                </a:solidFill>
              </a:rPr>
              <a:t>, el punto interior equidistante de todos los puntos de la circunferencia;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1800" b="1" dirty="0" smtClean="0">
                <a:solidFill>
                  <a:srgbClr val="00B0F0"/>
                </a:solidFill>
                <a:hlinkClick r:id="rId5" tooltip="Radio (geometría)"/>
              </a:rPr>
              <a:t>Radio</a:t>
            </a:r>
            <a:r>
              <a:rPr lang="es-ES" sz="1800" dirty="0" smtClean="0">
                <a:solidFill>
                  <a:srgbClr val="00B0F0"/>
                </a:solidFill>
              </a:rPr>
              <a:t>, el segmento que une el centro con un punto cualquiera de la circunferencia;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1800" b="1" dirty="0" smtClean="0">
                <a:solidFill>
                  <a:srgbClr val="00B0F0"/>
                </a:solidFill>
                <a:hlinkClick r:id="rId6" tooltip="Diámetro"/>
              </a:rPr>
              <a:t>Diámetro</a:t>
            </a:r>
            <a:r>
              <a:rPr lang="es-ES" sz="1800" dirty="0" smtClean="0">
                <a:solidFill>
                  <a:srgbClr val="00B0F0"/>
                </a:solidFill>
              </a:rPr>
              <a:t>, el mayor segmento que une dos puntos de la circunferencia (necesariamente pasa por el centro);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1800" b="1" dirty="0" smtClean="0">
                <a:solidFill>
                  <a:srgbClr val="00B0F0"/>
                </a:solidFill>
                <a:hlinkClick r:id="rId7" tooltip="Cuerda (geometría)"/>
              </a:rPr>
              <a:t>Cuerda</a:t>
            </a:r>
            <a:r>
              <a:rPr lang="es-ES" sz="1800" dirty="0" smtClean="0">
                <a:solidFill>
                  <a:srgbClr val="00B0F0"/>
                </a:solidFill>
              </a:rPr>
              <a:t>, el segmento que une dos puntos de la circunferencia; (las cuerdas de longitud máxima son los diámetros)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1800" b="1" dirty="0" smtClean="0">
                <a:solidFill>
                  <a:srgbClr val="00B0F0"/>
                </a:solidFill>
              </a:rPr>
              <a:t>Recta </a:t>
            </a:r>
            <a:r>
              <a:rPr lang="es-ES" sz="1800" b="1" dirty="0" smtClean="0">
                <a:solidFill>
                  <a:srgbClr val="00B0F0"/>
                </a:solidFill>
                <a:hlinkClick r:id="rId8" tooltip="Secante"/>
              </a:rPr>
              <a:t>secante</a:t>
            </a:r>
            <a:r>
              <a:rPr lang="es-ES" sz="1800" dirty="0" smtClean="0">
                <a:solidFill>
                  <a:srgbClr val="00B0F0"/>
                </a:solidFill>
              </a:rPr>
              <a:t>, la que corta a la circunferencia en dos puntos;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1800" b="1" dirty="0" smtClean="0">
                <a:solidFill>
                  <a:srgbClr val="00B0F0"/>
                </a:solidFill>
                <a:hlinkClick r:id="rId9" tooltip="Recta tangente"/>
              </a:rPr>
              <a:t>Recta tangente</a:t>
            </a:r>
            <a:r>
              <a:rPr lang="es-ES" sz="1800" dirty="0" smtClean="0">
                <a:solidFill>
                  <a:srgbClr val="00B0F0"/>
                </a:solidFill>
              </a:rPr>
              <a:t>, la que toca a la circunferencia en un sólo punto;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1800" b="1" dirty="0" smtClean="0">
                <a:solidFill>
                  <a:srgbClr val="00B0F0"/>
                </a:solidFill>
              </a:rPr>
              <a:t>Punto de tangencia</a:t>
            </a:r>
            <a:r>
              <a:rPr lang="es-ES" sz="1800" dirty="0" smtClean="0">
                <a:solidFill>
                  <a:srgbClr val="00B0F0"/>
                </a:solidFill>
              </a:rPr>
              <a:t>, el de contacto de la recta tangente con la circunferencia;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1800" b="1" dirty="0" smtClean="0">
                <a:solidFill>
                  <a:srgbClr val="00B0F0"/>
                </a:solidFill>
                <a:hlinkClick r:id="rId10" tooltip="Arco (geometría)"/>
              </a:rPr>
              <a:t>Arco</a:t>
            </a:r>
            <a:r>
              <a:rPr lang="es-ES" sz="1800" dirty="0" smtClean="0">
                <a:solidFill>
                  <a:srgbClr val="00B0F0"/>
                </a:solidFill>
              </a:rPr>
              <a:t>, el segmento curvilíneo de puntos pertenecientes a la circunferencia;</a:t>
            </a:r>
          </a:p>
          <a:p>
            <a:pPr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1800" b="1" dirty="0" smtClean="0">
                <a:solidFill>
                  <a:srgbClr val="00B0F0"/>
                </a:solidFill>
              </a:rPr>
              <a:t>Semicircunferencia</a:t>
            </a:r>
            <a:r>
              <a:rPr lang="es-ES" sz="1800" dirty="0" smtClean="0">
                <a:solidFill>
                  <a:srgbClr val="00B0F0"/>
                </a:solidFill>
              </a:rPr>
              <a:t>, cada uno de los dos arcos delimitados por los extremos de un diámetro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s-ES_tradnl" dirty="0"/>
          </a:p>
        </p:txBody>
      </p:sp>
      <p:pic>
        <p:nvPicPr>
          <p:cNvPr id="17410" name="Picture 2" descr="Archivo:Lineas del circulo.svg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2023" y="1700808"/>
            <a:ext cx="5707292" cy="5157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diamond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987824" y="764704"/>
            <a:ext cx="5725840" cy="58611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sz="2500" dirty="0" smtClean="0"/>
              <a:t>LA CIRCUNFERENCIA Y UN PUNTO</a:t>
            </a:r>
            <a:endParaRPr lang="es-ES_tradnl" sz="25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844824"/>
            <a:ext cx="8839200" cy="3160712"/>
          </a:xfrm>
        </p:spPr>
        <p:txBody>
          <a:bodyPr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s-ES" dirty="0" smtClean="0"/>
              <a:t>Un punto en el plano puede ser: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s-ES" dirty="0" smtClean="0"/>
              <a:t>Exterior a la circunferencia, si la distancia del centro al punto es mayor que la longitud del radio.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s-ES" dirty="0" smtClean="0"/>
              <a:t>Perteneciente a la circunferencia, si la distancia del centro al punto es igual a la longitud del radio.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s-ES" dirty="0" smtClean="0"/>
              <a:t>Interior a la circunferencia, si la distancia del centro al punto es menor a la longitud del radio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s-ES_tradnl" dirty="0"/>
          </a:p>
        </p:txBody>
      </p:sp>
      <p:pic>
        <p:nvPicPr>
          <p:cNvPr id="18434" name="Picture 2" descr="Archivo:Cercle mediatrice corde.p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365104"/>
            <a:ext cx="2357438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8854 -0.00856 C -0.47291 -0.03191 -0.45729 -0.05503 -0.43767 -0.05226 C -0.41823 -0.04948 -0.3934 0.01086 -0.37205 0.00878 C -0.35087 0.0067 -0.33212 -0.06289 -0.30972 -0.06544 C -0.28732 -0.06798 -0.26475 -0.00648 -0.23767 -0.00648 C -0.21059 -0.00648 -0.17291 -0.06613 -0.14757 -0.06544 C -0.12239 -0.06474 -0.10486 -0.00393 -0.0868 -0.00208 C -0.06875 -0.00023 -0.05364 -0.0548 -0.03923 -0.05457 C -0.02482 -0.05434 -0.0125 -0.02729 5.55556E-7 3.69942E-6 " pathEditMode="relative" ptsTypes="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066 0.06729 C -0.80313 0.05827 -0.79861 0.04994 -0.79514 0.04116 C -0.79358 0.037 -0.79358 0.03191 -0.79184 0.02798 C -0.78941 0.02266 -0.78368 0.01272 -0.78368 0.01272 C -0.77934 -0.00902 -0.78559 0.0185 -0.77709 -0.00462 C -0.76198 -0.04532 -0.77622 -0.01318 -0.76719 -0.03514 C -0.76146 -0.04902 -0.75469 -0.06266 -0.74931 -0.07676 C -0.74445 -0.08948 -0.73993 -0.10381 -0.73455 -0.11607 C -0.73195 -0.12208 -0.72778 -0.12693 -0.72622 -0.13341 C -0.72413 -0.14266 -0.72084 -0.14566 -0.7165 -0.15306 C -0.71407 -0.15722 -0.7132 -0.16324 -0.7099 -0.16624 C -0.70608 -0.16994 -0.70261 -0.17433 -0.69844 -0.17711 C -0.69618 -0.1785 -0.69393 -0.17965 -0.69184 -0.1815 C -0.68785 -0.18474 -0.68472 -0.19029 -0.68038 -0.19237 C -0.66632 -0.19907 -0.65243 -0.20046 -0.63768 -0.20347 C -0.61615 -0.20185 -0.60365 -0.19954 -0.58368 -0.19676 C -0.57882 -0.19514 -0.57361 -0.19445 -0.56893 -0.19237 C -0.56042 -0.18844 -0.56459 -0.18844 -0.55747 -0.18381 C -0.55452 -0.18196 -0.54896 -0.18034 -0.54601 -0.17942 C -0.53004 -0.16555 -0.51511 -0.16786 -0.5033 -0.14451 C -0.50122 -0.13271 -0.49948 -0.12416 -0.49844 -0.11167 C -0.49757 -0.08878 -0.49983 -0.04878 -0.48195 -0.03306 C -0.47795 -0.01665 -0.46754 -0.00948 -0.45903 0.00185 C -0.45712 0.00439 -0.45608 0.00809 -0.45417 0.01064 C -0.44479 0.02335 -0.43125 0.03908 -0.41806 0.04324 C -0.3974 0.07168 -0.36077 0.05572 -0.33455 0.04324 C -0.32882 0.03584 -0.32587 0.03515 -0.31806 0.03237 C -0.31181 0.02659 -0.30591 0.02567 -0.29844 0.02359 C -0.28976 0.01827 -0.28542 0.01688 -0.27552 0.01503 C -0.26702 0.01133 -0.25955 0.00648 -0.25087 0.00416 C -0.21788 -0.0178 -0.19288 -0.01641 -0.15573 -0.02219 C -0.10209 -0.02104 -0.06684 -0.02011 -0.01979 -0.01341 C -0.01459 -0.01133 -0.0099 -0.00786 -0.00504 -0.00462 C -0.0033 -0.00347 2.22222E-6 -0.00023 2.22222E-6 -0.00023 " pathEditMode="relative" ptsTypes="fffffffffffffffffffffffffffffffffA">
                                      <p:cBhvr>
                                        <p:cTn id="30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548680"/>
            <a:ext cx="8587680" cy="7920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sz="2500" dirty="0" smtClean="0"/>
              <a:t>CONCEPTOS GEOMETRICOS</a:t>
            </a:r>
            <a:endParaRPr lang="es-ES_tradnl" sz="2500" dirty="0"/>
          </a:p>
        </p:txBody>
      </p:sp>
      <p:sp>
        <p:nvSpPr>
          <p:cNvPr id="15363" name="2 Marcador de contenido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1000125"/>
          </a:xfrm>
        </p:spPr>
        <p:txBody>
          <a:bodyPr/>
          <a:lstStyle/>
          <a:p>
            <a:pPr eaLnBrk="1" hangingPunct="1"/>
            <a:endParaRPr lang="es-MX" dirty="0" smtClean="0"/>
          </a:p>
        </p:txBody>
      </p:sp>
      <p:pic>
        <p:nvPicPr>
          <p:cNvPr id="19458" name="Picture 2" descr="http://www.geometriadescriptiva.com/teoria/aperez/cap_01a-conceptos_geometricos/cap_01a-imagenes/circul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4438"/>
            <a:ext cx="9144000" cy="564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e Offic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1007</Words>
  <Application>Microsoft Office PowerPoint</Application>
  <PresentationFormat>Presentación en pantalla (4:3)</PresentationFormat>
  <Paragraphs>84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Arial</vt:lpstr>
      <vt:lpstr>CarnivalMF</vt:lpstr>
      <vt:lpstr>Copperplate Gothic Bold</vt:lpstr>
      <vt:lpstr>Helvetica</vt:lpstr>
      <vt:lpstr>Helvetica Light</vt:lpstr>
      <vt:lpstr>Times New Roman</vt:lpstr>
      <vt:lpstr>Wingdings 2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¿Qué es la  circunferencia?</vt:lpstr>
      <vt:lpstr>¿EN QUE SE DIFERENCIA UNA CIRCUNFERENCIA DE UN CIRCULO?</vt:lpstr>
      <vt:lpstr>ELEMENTOS DE LA CIRCUNFERENCIA</vt:lpstr>
      <vt:lpstr>LA CIRCUNFERENCIA Y UN PUNTO</vt:lpstr>
      <vt:lpstr>CONCEPTOS GEOMETRICOS</vt:lpstr>
      <vt:lpstr>ANGULOS DE UNA CIRCUNFERENCIA</vt:lpstr>
      <vt:lpstr>Presentación de PowerPoint</vt:lpstr>
      <vt:lpstr>LONGITUD DE LA CIRCUNFERENCIA</vt:lpstr>
      <vt:lpstr>ECUACIONES DE LA CIRCUNFERENCIA</vt:lpstr>
      <vt:lpstr>Presentación de PowerPoint</vt:lpstr>
      <vt:lpstr>Ecuación vectorial de la circunferencia </vt:lpstr>
      <vt:lpstr>Ecuación en coordenadas polares</vt:lpstr>
      <vt:lpstr>      BILBIOGRAFIA   Geometría Analítica Benjamín Garza Olvera Ed. Pearson   Geometría Analítica Arquímidez Caballero  Ed. Esfinge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circuferencia</dc:title>
  <dc:creator>pc2</dc:creator>
  <cp:lastModifiedBy>ANGEL SAUCEDO A</cp:lastModifiedBy>
  <cp:revision>24</cp:revision>
  <dcterms:created xsi:type="dcterms:W3CDTF">2011-12-04T00:50:48Z</dcterms:created>
  <dcterms:modified xsi:type="dcterms:W3CDTF">2015-11-04T20:41:11Z</dcterms:modified>
</cp:coreProperties>
</file>